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60" r:id="rId3"/>
    <p:sldId id="273" r:id="rId4"/>
    <p:sldId id="276" r:id="rId5"/>
    <p:sldId id="274" r:id="rId6"/>
    <p:sldId id="261" r:id="rId7"/>
    <p:sldId id="275" r:id="rId8"/>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6327" autoAdjust="0"/>
  </p:normalViewPr>
  <p:slideViewPr>
    <p:cSldViewPr snapToGrid="0" snapToObjects="1">
      <p:cViewPr varScale="1">
        <p:scale>
          <a:sx n="123" d="100"/>
          <a:sy n="123" d="100"/>
        </p:scale>
        <p:origin x="1864"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804805-543B-5046-A2BF-89619FCE02B9}" type="datetimeFigureOut">
              <a:rPr kumimoji="1" lang="ja-JP" altLang="en-US" smtClean="0"/>
              <a:t>2022/8/22</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33B2BE-ECFF-8D40-8625-2B776B1CA597}" type="slidenum">
              <a:rPr kumimoji="1" lang="ja-JP" altLang="en-US" smtClean="0"/>
              <a:t>‹#›</a:t>
            </a:fld>
            <a:endParaRPr kumimoji="1" lang="ja-JP" altLang="en-US"/>
          </a:p>
        </p:txBody>
      </p:sp>
    </p:spTree>
    <p:extLst>
      <p:ext uri="{BB962C8B-B14F-4D97-AF65-F5344CB8AC3E}">
        <p14:creationId xmlns:p14="http://schemas.microsoft.com/office/powerpoint/2010/main" val="2587109437"/>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292B728A-00B4-7042-9685-927EB9C197B4}" type="datetimeFigureOut">
              <a:rPr kumimoji="1" lang="ja-JP" altLang="en-US" smtClean="0"/>
              <a:t>2022/8/22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E71F49C-ED71-6E41-8C72-7F0467D415E3}" type="slidenum">
              <a:rPr kumimoji="1" lang="ja-JP" altLang="en-US" smtClean="0"/>
              <a:t>‹#›</a:t>
            </a:fld>
            <a:endParaRPr kumimoji="1" lang="ja-JP" altLang="en-US"/>
          </a:p>
        </p:txBody>
      </p:sp>
    </p:spTree>
    <p:extLst>
      <p:ext uri="{BB962C8B-B14F-4D97-AF65-F5344CB8AC3E}">
        <p14:creationId xmlns:p14="http://schemas.microsoft.com/office/powerpoint/2010/main" val="515063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2B728A-00B4-7042-9685-927EB9C197B4}" type="datetimeFigureOut">
              <a:rPr kumimoji="1" lang="ja-JP" altLang="en-US" smtClean="0"/>
              <a:t>2022/8/22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E71F49C-ED71-6E41-8C72-7F0467D415E3}" type="slidenum">
              <a:rPr kumimoji="1" lang="ja-JP" altLang="en-US" smtClean="0"/>
              <a:t>‹#›</a:t>
            </a:fld>
            <a:endParaRPr kumimoji="1" lang="ja-JP" altLang="en-US"/>
          </a:p>
        </p:txBody>
      </p:sp>
    </p:spTree>
    <p:extLst>
      <p:ext uri="{BB962C8B-B14F-4D97-AF65-F5344CB8AC3E}">
        <p14:creationId xmlns:p14="http://schemas.microsoft.com/office/powerpoint/2010/main" val="340133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2B728A-00B4-7042-9685-927EB9C197B4}" type="datetimeFigureOut">
              <a:rPr kumimoji="1" lang="ja-JP" altLang="en-US" smtClean="0"/>
              <a:t>2022/8/22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E71F49C-ED71-6E41-8C72-7F0467D415E3}" type="slidenum">
              <a:rPr kumimoji="1" lang="ja-JP" altLang="en-US" smtClean="0"/>
              <a:t>‹#›</a:t>
            </a:fld>
            <a:endParaRPr kumimoji="1" lang="ja-JP" altLang="en-US"/>
          </a:p>
        </p:txBody>
      </p:sp>
    </p:spTree>
    <p:extLst>
      <p:ext uri="{BB962C8B-B14F-4D97-AF65-F5344CB8AC3E}">
        <p14:creationId xmlns:p14="http://schemas.microsoft.com/office/powerpoint/2010/main" val="1946137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2B728A-00B4-7042-9685-927EB9C197B4}" type="datetimeFigureOut">
              <a:rPr kumimoji="1" lang="ja-JP" altLang="en-US" smtClean="0"/>
              <a:t>2022/8/22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E71F49C-ED71-6E41-8C72-7F0467D415E3}" type="slidenum">
              <a:rPr kumimoji="1" lang="ja-JP" altLang="en-US" smtClean="0"/>
              <a:t>‹#›</a:t>
            </a:fld>
            <a:endParaRPr kumimoji="1" lang="ja-JP" altLang="en-US"/>
          </a:p>
        </p:txBody>
      </p:sp>
    </p:spTree>
    <p:extLst>
      <p:ext uri="{BB962C8B-B14F-4D97-AF65-F5344CB8AC3E}">
        <p14:creationId xmlns:p14="http://schemas.microsoft.com/office/powerpoint/2010/main" val="3583663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92B728A-00B4-7042-9685-927EB9C197B4}" type="datetimeFigureOut">
              <a:rPr kumimoji="1" lang="ja-JP" altLang="en-US" smtClean="0"/>
              <a:t>2022/8/22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E71F49C-ED71-6E41-8C72-7F0467D415E3}" type="slidenum">
              <a:rPr kumimoji="1" lang="ja-JP" altLang="en-US" smtClean="0"/>
              <a:t>‹#›</a:t>
            </a:fld>
            <a:endParaRPr kumimoji="1" lang="ja-JP" altLang="en-US"/>
          </a:p>
        </p:txBody>
      </p:sp>
    </p:spTree>
    <p:extLst>
      <p:ext uri="{BB962C8B-B14F-4D97-AF65-F5344CB8AC3E}">
        <p14:creationId xmlns:p14="http://schemas.microsoft.com/office/powerpoint/2010/main" val="234955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92B728A-00B4-7042-9685-927EB9C197B4}" type="datetimeFigureOut">
              <a:rPr kumimoji="1" lang="ja-JP" altLang="en-US" smtClean="0"/>
              <a:t>2022/8/22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E71F49C-ED71-6E41-8C72-7F0467D415E3}" type="slidenum">
              <a:rPr kumimoji="1" lang="ja-JP" altLang="en-US" smtClean="0"/>
              <a:t>‹#›</a:t>
            </a:fld>
            <a:endParaRPr kumimoji="1" lang="ja-JP" altLang="en-US"/>
          </a:p>
        </p:txBody>
      </p:sp>
    </p:spTree>
    <p:extLst>
      <p:ext uri="{BB962C8B-B14F-4D97-AF65-F5344CB8AC3E}">
        <p14:creationId xmlns:p14="http://schemas.microsoft.com/office/powerpoint/2010/main" val="4144371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92B728A-00B4-7042-9685-927EB9C197B4}" type="datetimeFigureOut">
              <a:rPr kumimoji="1" lang="ja-JP" altLang="en-US" smtClean="0"/>
              <a:t>2022/8/22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E71F49C-ED71-6E41-8C72-7F0467D415E3}" type="slidenum">
              <a:rPr kumimoji="1" lang="ja-JP" altLang="en-US" smtClean="0"/>
              <a:t>‹#›</a:t>
            </a:fld>
            <a:endParaRPr kumimoji="1" lang="ja-JP" altLang="en-US"/>
          </a:p>
        </p:txBody>
      </p:sp>
    </p:spTree>
    <p:extLst>
      <p:ext uri="{BB962C8B-B14F-4D97-AF65-F5344CB8AC3E}">
        <p14:creationId xmlns:p14="http://schemas.microsoft.com/office/powerpoint/2010/main" val="3324672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92B728A-00B4-7042-9685-927EB9C197B4}" type="datetimeFigureOut">
              <a:rPr kumimoji="1" lang="ja-JP" altLang="en-US" smtClean="0"/>
              <a:t>2022/8/22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E71F49C-ED71-6E41-8C72-7F0467D415E3}" type="slidenum">
              <a:rPr kumimoji="1" lang="ja-JP" altLang="en-US" smtClean="0"/>
              <a:t>‹#›</a:t>
            </a:fld>
            <a:endParaRPr kumimoji="1" lang="ja-JP" altLang="en-US"/>
          </a:p>
        </p:txBody>
      </p:sp>
    </p:spTree>
    <p:extLst>
      <p:ext uri="{BB962C8B-B14F-4D97-AF65-F5344CB8AC3E}">
        <p14:creationId xmlns:p14="http://schemas.microsoft.com/office/powerpoint/2010/main" val="3480968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92B728A-00B4-7042-9685-927EB9C197B4}" type="datetimeFigureOut">
              <a:rPr kumimoji="1" lang="ja-JP" altLang="en-US" smtClean="0"/>
              <a:t>2022/8/22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E71F49C-ED71-6E41-8C72-7F0467D415E3}" type="slidenum">
              <a:rPr kumimoji="1" lang="ja-JP" altLang="en-US" smtClean="0"/>
              <a:t>‹#›</a:t>
            </a:fld>
            <a:endParaRPr kumimoji="1" lang="ja-JP" altLang="en-US"/>
          </a:p>
        </p:txBody>
      </p:sp>
    </p:spTree>
    <p:extLst>
      <p:ext uri="{BB962C8B-B14F-4D97-AF65-F5344CB8AC3E}">
        <p14:creationId xmlns:p14="http://schemas.microsoft.com/office/powerpoint/2010/main" val="2417700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2B728A-00B4-7042-9685-927EB9C197B4}" type="datetimeFigureOut">
              <a:rPr kumimoji="1" lang="ja-JP" altLang="en-US" smtClean="0"/>
              <a:t>2022/8/22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E71F49C-ED71-6E41-8C72-7F0467D415E3}" type="slidenum">
              <a:rPr kumimoji="1" lang="ja-JP" altLang="en-US" smtClean="0"/>
              <a:t>‹#›</a:t>
            </a:fld>
            <a:endParaRPr kumimoji="1" lang="ja-JP" altLang="en-US"/>
          </a:p>
        </p:txBody>
      </p:sp>
    </p:spTree>
    <p:extLst>
      <p:ext uri="{BB962C8B-B14F-4D97-AF65-F5344CB8AC3E}">
        <p14:creationId xmlns:p14="http://schemas.microsoft.com/office/powerpoint/2010/main" val="2406677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2B728A-00B4-7042-9685-927EB9C197B4}" type="datetimeFigureOut">
              <a:rPr kumimoji="1" lang="ja-JP" altLang="en-US" smtClean="0"/>
              <a:t>2022/8/22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E71F49C-ED71-6E41-8C72-7F0467D415E3}" type="slidenum">
              <a:rPr kumimoji="1" lang="ja-JP" altLang="en-US" smtClean="0"/>
              <a:t>‹#›</a:t>
            </a:fld>
            <a:endParaRPr kumimoji="1" lang="ja-JP" altLang="en-US"/>
          </a:p>
        </p:txBody>
      </p:sp>
    </p:spTree>
    <p:extLst>
      <p:ext uri="{BB962C8B-B14F-4D97-AF65-F5344CB8AC3E}">
        <p14:creationId xmlns:p14="http://schemas.microsoft.com/office/powerpoint/2010/main" val="3503370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2B728A-00B4-7042-9685-927EB9C197B4}" type="datetimeFigureOut">
              <a:rPr kumimoji="1" lang="ja-JP" altLang="en-US" smtClean="0"/>
              <a:t>2022/8/22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71F49C-ED71-6E41-8C72-7F0467D415E3}" type="slidenum">
              <a:rPr kumimoji="1" lang="ja-JP" altLang="en-US" smtClean="0"/>
              <a:t>‹#›</a:t>
            </a:fld>
            <a:endParaRPr kumimoji="1" lang="ja-JP" altLang="en-US"/>
          </a:p>
        </p:txBody>
      </p:sp>
    </p:spTree>
    <p:extLst>
      <p:ext uri="{BB962C8B-B14F-4D97-AF65-F5344CB8AC3E}">
        <p14:creationId xmlns:p14="http://schemas.microsoft.com/office/powerpoint/2010/main" val="266193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a:spLocks noGrp="1"/>
          </p:cNvSpPr>
          <p:nvPr>
            <p:ph type="ctrTitle"/>
          </p:nvPr>
        </p:nvSpPr>
        <p:spPr>
          <a:xfrm>
            <a:off x="685800" y="1971662"/>
            <a:ext cx="7772400" cy="1470025"/>
          </a:xfrm>
        </p:spPr>
        <p:txBody>
          <a:bodyPr>
            <a:normAutofit/>
          </a:bodyPr>
          <a:lstStyle/>
          <a:p>
            <a:r>
              <a:rPr kumimoji="1" lang="ja-JP" altLang="en-US" sz="2400" dirty="0">
                <a:latin typeface="メイリオ"/>
                <a:ea typeface="メイリオ"/>
                <a:cs typeface="メイリオ"/>
              </a:rPr>
              <a:t>知育に特化した無料学習ノート</a:t>
            </a:r>
            <a:br>
              <a:rPr kumimoji="1" lang="en-US" altLang="ja-JP" sz="2400" dirty="0">
                <a:latin typeface="メイリオ"/>
                <a:ea typeface="メイリオ"/>
                <a:cs typeface="メイリオ"/>
              </a:rPr>
            </a:br>
            <a:r>
              <a:rPr kumimoji="1" lang="ja-JP" altLang="en-US" sz="2400" dirty="0">
                <a:latin typeface="メイリオ"/>
                <a:ea typeface="メイリオ"/>
                <a:cs typeface="メイリオ"/>
              </a:rPr>
              <a:t>「</a:t>
            </a:r>
            <a:r>
              <a:rPr kumimoji="1" lang="en-US" altLang="ja-JP" sz="2400" dirty="0" err="1">
                <a:latin typeface="メイリオ"/>
                <a:ea typeface="メイリオ"/>
                <a:cs typeface="メイリオ"/>
              </a:rPr>
              <a:t>KidsDo</a:t>
            </a:r>
            <a:r>
              <a:rPr kumimoji="1" lang="ja-JP" altLang="en-US" sz="2400" dirty="0">
                <a:latin typeface="メイリオ"/>
                <a:ea typeface="メイリオ"/>
                <a:cs typeface="メイリオ"/>
              </a:rPr>
              <a:t>」媒体比較資料</a:t>
            </a:r>
          </a:p>
        </p:txBody>
      </p:sp>
      <p:sp>
        <p:nvSpPr>
          <p:cNvPr id="7" name="テキスト ボックス 6"/>
          <p:cNvSpPr txBox="1"/>
          <p:nvPr/>
        </p:nvSpPr>
        <p:spPr>
          <a:xfrm>
            <a:off x="5137153" y="5051176"/>
            <a:ext cx="3745587" cy="707886"/>
          </a:xfrm>
          <a:prstGeom prst="rect">
            <a:avLst/>
          </a:prstGeom>
          <a:noFill/>
        </p:spPr>
        <p:txBody>
          <a:bodyPr wrap="square" rtlCol="0">
            <a:spAutoFit/>
          </a:bodyPr>
          <a:lstStyle/>
          <a:p>
            <a:r>
              <a:rPr kumimoji="1" lang="en-US" altLang="ja-JP" sz="2400" dirty="0" err="1"/>
              <a:t>KidsDo</a:t>
            </a:r>
            <a:r>
              <a:rPr lang="ja-JP" altLang="en-US" sz="2400" dirty="0"/>
              <a:t>編集部</a:t>
            </a:r>
            <a:endParaRPr lang="en-US" altLang="ja-JP" sz="2400" dirty="0"/>
          </a:p>
          <a:p>
            <a:r>
              <a:rPr kumimoji="1" lang="ja-JP" altLang="en-US" sz="1600" dirty="0"/>
              <a:t>運営企業：株式会社インターロジック　</a:t>
            </a:r>
          </a:p>
        </p:txBody>
      </p:sp>
      <p:pic>
        <p:nvPicPr>
          <p:cNvPr id="2" name="図 1" descr="スクリーンショット 2014-09-19 21.50.38.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93786" y="3429000"/>
            <a:ext cx="2356427" cy="763161"/>
          </a:xfrm>
          <a:prstGeom prst="rect">
            <a:avLst/>
          </a:prstGeom>
        </p:spPr>
      </p:pic>
    </p:spTree>
    <p:extLst>
      <p:ext uri="{BB962C8B-B14F-4D97-AF65-F5344CB8AC3E}">
        <p14:creationId xmlns:p14="http://schemas.microsoft.com/office/powerpoint/2010/main" val="2523371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0"/>
            <a:ext cx="9144000" cy="256478"/>
          </a:xfrm>
          <a:prstGeom prst="rect">
            <a:avLst/>
          </a:prstGeom>
        </p:spPr>
      </p:pic>
      <p:pic>
        <p:nvPicPr>
          <p:cNvPr id="5" name="図 4"/>
          <p:cNvPicPr>
            <a:picLocks noChangeAspect="1"/>
          </p:cNvPicPr>
          <p:nvPr/>
        </p:nvPicPr>
        <p:blipFill>
          <a:blip r:embed="rId2"/>
          <a:stretch>
            <a:fillRect/>
          </a:stretch>
        </p:blipFill>
        <p:spPr>
          <a:xfrm>
            <a:off x="0" y="6601522"/>
            <a:ext cx="9144000" cy="256478"/>
          </a:xfrm>
          <a:prstGeom prst="rect">
            <a:avLst/>
          </a:prstGeom>
        </p:spPr>
      </p:pic>
      <p:sp>
        <p:nvSpPr>
          <p:cNvPr id="3" name="テキスト ボックス 2"/>
          <p:cNvSpPr txBox="1"/>
          <p:nvPr/>
        </p:nvSpPr>
        <p:spPr>
          <a:xfrm>
            <a:off x="83866" y="371430"/>
            <a:ext cx="7285763" cy="369332"/>
          </a:xfrm>
          <a:prstGeom prst="rect">
            <a:avLst/>
          </a:prstGeom>
          <a:noFill/>
        </p:spPr>
        <p:txBody>
          <a:bodyPr wrap="square" rtlCol="0">
            <a:spAutoFit/>
          </a:bodyPr>
          <a:lstStyle/>
          <a:p>
            <a:r>
              <a:rPr kumimoji="1" lang="en-US" altLang="ja-JP" dirty="0"/>
              <a:t>FACE1</a:t>
            </a:r>
            <a:r>
              <a:rPr kumimoji="1" lang="ja-JP" altLang="en-US" dirty="0"/>
              <a:t>　当社の媒体コンセプトとメインターゲット</a:t>
            </a:r>
          </a:p>
        </p:txBody>
      </p:sp>
      <p:cxnSp>
        <p:nvCxnSpPr>
          <p:cNvPr id="7" name="直線コネクタ 6"/>
          <p:cNvCxnSpPr/>
          <p:nvPr/>
        </p:nvCxnSpPr>
        <p:spPr>
          <a:xfrm>
            <a:off x="83862" y="800672"/>
            <a:ext cx="8961300" cy="0"/>
          </a:xfrm>
          <a:prstGeom prst="line">
            <a:avLst/>
          </a:prstGeom>
        </p:spPr>
        <p:style>
          <a:lnRef idx="2">
            <a:schemeClr val="accent3"/>
          </a:lnRef>
          <a:fillRef idx="0">
            <a:schemeClr val="accent3"/>
          </a:fillRef>
          <a:effectRef idx="1">
            <a:schemeClr val="accent3"/>
          </a:effectRef>
          <a:fontRef idx="minor">
            <a:schemeClr val="tx1"/>
          </a:fontRef>
        </p:style>
      </p:cxnSp>
      <p:sp>
        <p:nvSpPr>
          <p:cNvPr id="4" name="テキスト ボックス 3"/>
          <p:cNvSpPr txBox="1"/>
          <p:nvPr/>
        </p:nvSpPr>
        <p:spPr>
          <a:xfrm>
            <a:off x="257576" y="2713266"/>
            <a:ext cx="8397935" cy="3231654"/>
          </a:xfrm>
          <a:prstGeom prst="rect">
            <a:avLst/>
          </a:prstGeom>
          <a:noFill/>
        </p:spPr>
        <p:txBody>
          <a:bodyPr wrap="square" rtlCol="0">
            <a:spAutoFit/>
          </a:bodyPr>
          <a:lstStyle/>
          <a:p>
            <a:r>
              <a:rPr lang="ja-JP" altLang="en-US" sz="2400" b="1" dirty="0"/>
              <a:t>「</a:t>
            </a:r>
            <a:r>
              <a:rPr lang="en-US" altLang="ja-JP" sz="2400" b="1" dirty="0" err="1"/>
              <a:t>KidsDo</a:t>
            </a:r>
            <a:r>
              <a:rPr lang="ja-JP" altLang="en-US" sz="2400" b="1" dirty="0"/>
              <a:t>」</a:t>
            </a:r>
            <a:r>
              <a:rPr kumimoji="1" lang="ja-JP" altLang="en-US" sz="2400" b="1" dirty="0"/>
              <a:t>はフリーペーパーではなく、知育媒体</a:t>
            </a:r>
            <a:r>
              <a:rPr lang="ja-JP" altLang="en-US" sz="2400" b="1" dirty="0"/>
              <a:t>です。</a:t>
            </a:r>
            <a:endParaRPr lang="en-US" altLang="ja-JP" sz="2400" b="1" dirty="0"/>
          </a:p>
          <a:p>
            <a:endParaRPr lang="en-US" altLang="ja-JP" dirty="0"/>
          </a:p>
          <a:p>
            <a:r>
              <a:rPr lang="ja-JP" altLang="en-US" dirty="0"/>
              <a:t>世帯収入が高い家庭は子供</a:t>
            </a:r>
            <a:r>
              <a:rPr kumimoji="1" lang="ja-JP" altLang="en-US" dirty="0"/>
              <a:t>の教育に熱心であるとの統計データがあるのは周知のことと思い</a:t>
            </a:r>
            <a:r>
              <a:rPr lang="ja-JP" altLang="en-US" dirty="0"/>
              <a:t>ます。</a:t>
            </a:r>
            <a:endParaRPr lang="en-US" altLang="ja-JP" dirty="0"/>
          </a:p>
          <a:p>
            <a:r>
              <a:rPr kumimoji="1" lang="ja-JP" altLang="en-US" dirty="0"/>
              <a:t>東大の進学者の親の世帯年収の統計データが有名ですが、</a:t>
            </a:r>
            <a:endParaRPr kumimoji="1" lang="en-US" altLang="ja-JP" dirty="0"/>
          </a:p>
          <a:p>
            <a:r>
              <a:rPr kumimoji="1" lang="ja-JP" altLang="en-US" dirty="0"/>
              <a:t>収入がある＝高学歴である＝子供の教育に熱心であるという背景があります。</a:t>
            </a:r>
            <a:endParaRPr kumimoji="1" lang="en-US" altLang="ja-JP" dirty="0"/>
          </a:p>
          <a:p>
            <a:endParaRPr kumimoji="1" lang="en-US" altLang="ja-JP" dirty="0"/>
          </a:p>
          <a:p>
            <a:r>
              <a:rPr lang="ja-JP" altLang="en-US" dirty="0"/>
              <a:t>当社の媒体は教育に興味がある方が熱心に見られる媒体ですが、その中でもメインターゲットを「世帯年収</a:t>
            </a:r>
            <a:r>
              <a:rPr lang="en-US" altLang="ja-JP" dirty="0"/>
              <a:t>500</a:t>
            </a:r>
            <a:r>
              <a:rPr lang="ja-JP" altLang="en-US" dirty="0"/>
              <a:t>万円以上の教育熱心な両親」としてメインターゲットが興味をそそられるコンテンツの充実に力を注いで参ります。</a:t>
            </a:r>
          </a:p>
          <a:p>
            <a:endParaRPr kumimoji="1" lang="ja-JP" altLang="en-US" dirty="0"/>
          </a:p>
        </p:txBody>
      </p:sp>
      <p:sp>
        <p:nvSpPr>
          <p:cNvPr id="6" name="テキスト ボックス 5"/>
          <p:cNvSpPr txBox="1"/>
          <p:nvPr/>
        </p:nvSpPr>
        <p:spPr>
          <a:xfrm>
            <a:off x="105634" y="1283764"/>
            <a:ext cx="8745365" cy="369332"/>
          </a:xfrm>
          <a:prstGeom prst="rect">
            <a:avLst/>
          </a:prstGeom>
          <a:noFill/>
        </p:spPr>
        <p:txBody>
          <a:bodyPr wrap="square" rtlCol="0">
            <a:spAutoFit/>
          </a:bodyPr>
          <a:lstStyle/>
          <a:p>
            <a:r>
              <a:rPr kumimoji="1" lang="en-US" altLang="ja-JP" dirty="0"/>
              <a:t>【</a:t>
            </a:r>
            <a:r>
              <a:rPr kumimoji="1" lang="ja-JP" altLang="en-US" dirty="0"/>
              <a:t>媒体</a:t>
            </a:r>
            <a:r>
              <a:rPr kumimoji="1" lang="en-US" altLang="ja-JP" dirty="0"/>
              <a:t>Concept】</a:t>
            </a:r>
            <a:r>
              <a:rPr kumimoji="1" lang="ja-JP" altLang="en-US" dirty="0"/>
              <a:t>：専門家の企画・監修による本格的な知育コンテンツの無償提供</a:t>
            </a:r>
          </a:p>
        </p:txBody>
      </p:sp>
      <p:sp>
        <p:nvSpPr>
          <p:cNvPr id="12" name="テキスト ボックス 11"/>
          <p:cNvSpPr txBox="1"/>
          <p:nvPr/>
        </p:nvSpPr>
        <p:spPr>
          <a:xfrm>
            <a:off x="94751" y="1843134"/>
            <a:ext cx="8635592" cy="369332"/>
          </a:xfrm>
          <a:prstGeom prst="rect">
            <a:avLst/>
          </a:prstGeom>
          <a:noFill/>
        </p:spPr>
        <p:txBody>
          <a:bodyPr wrap="square" rtlCol="0">
            <a:spAutoFit/>
          </a:bodyPr>
          <a:lstStyle/>
          <a:p>
            <a:r>
              <a:rPr kumimoji="1" lang="en-US" altLang="ja-JP" dirty="0"/>
              <a:t>【</a:t>
            </a:r>
            <a:r>
              <a:rPr kumimoji="1" lang="ja-JP" altLang="en-US" dirty="0"/>
              <a:t>メインターゲット</a:t>
            </a:r>
            <a:r>
              <a:rPr kumimoji="1" lang="en-US" altLang="ja-JP" dirty="0"/>
              <a:t>】</a:t>
            </a:r>
            <a:r>
              <a:rPr kumimoji="1" lang="ja-JP" altLang="en-US" dirty="0"/>
              <a:t>：</a:t>
            </a:r>
            <a:r>
              <a:rPr kumimoji="1" lang="ja-JP" altLang="en-US" dirty="0">
                <a:solidFill>
                  <a:srgbClr val="FF0000"/>
                </a:solidFill>
              </a:rPr>
              <a:t>世帯年収</a:t>
            </a:r>
            <a:r>
              <a:rPr kumimoji="1" lang="en-US" altLang="ja-JP" dirty="0">
                <a:solidFill>
                  <a:srgbClr val="FF0000"/>
                </a:solidFill>
              </a:rPr>
              <a:t>500</a:t>
            </a:r>
            <a:r>
              <a:rPr kumimoji="1" lang="ja-JP" altLang="en-US" dirty="0">
                <a:solidFill>
                  <a:srgbClr val="FF0000"/>
                </a:solidFill>
              </a:rPr>
              <a:t>万円</a:t>
            </a:r>
            <a:r>
              <a:rPr lang="ja-JP" altLang="en-US" dirty="0">
                <a:solidFill>
                  <a:srgbClr val="FF0000"/>
                </a:solidFill>
              </a:rPr>
              <a:t>以上の教育熱心な両親</a:t>
            </a:r>
            <a:r>
              <a:rPr lang="en-US" altLang="ja-JP" dirty="0">
                <a:solidFill>
                  <a:srgbClr val="FF0000"/>
                </a:solidFill>
              </a:rPr>
              <a:t>(</a:t>
            </a:r>
            <a:r>
              <a:rPr lang="ja-JP" altLang="en-US" dirty="0">
                <a:solidFill>
                  <a:srgbClr val="FF0000"/>
                </a:solidFill>
              </a:rPr>
              <a:t>祖父・祖母含む</a:t>
            </a:r>
            <a:r>
              <a:rPr lang="en-US" altLang="ja-JP" dirty="0">
                <a:solidFill>
                  <a:srgbClr val="FF0000"/>
                </a:solidFill>
              </a:rPr>
              <a:t>)</a:t>
            </a:r>
            <a:endParaRPr kumimoji="1" lang="ja-JP" altLang="en-US" dirty="0">
              <a:solidFill>
                <a:srgbClr val="FF0000"/>
              </a:solidFill>
            </a:endParaRPr>
          </a:p>
        </p:txBody>
      </p:sp>
    </p:spTree>
    <p:extLst>
      <p:ext uri="{BB962C8B-B14F-4D97-AF65-F5344CB8AC3E}">
        <p14:creationId xmlns:p14="http://schemas.microsoft.com/office/powerpoint/2010/main" val="818635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0"/>
            <a:ext cx="9144000" cy="256478"/>
          </a:xfrm>
          <a:prstGeom prst="rect">
            <a:avLst/>
          </a:prstGeom>
        </p:spPr>
      </p:pic>
      <p:pic>
        <p:nvPicPr>
          <p:cNvPr id="5" name="図 4"/>
          <p:cNvPicPr>
            <a:picLocks noChangeAspect="1"/>
          </p:cNvPicPr>
          <p:nvPr/>
        </p:nvPicPr>
        <p:blipFill>
          <a:blip r:embed="rId2"/>
          <a:stretch>
            <a:fillRect/>
          </a:stretch>
        </p:blipFill>
        <p:spPr>
          <a:xfrm>
            <a:off x="0" y="6601522"/>
            <a:ext cx="9144000" cy="256478"/>
          </a:xfrm>
          <a:prstGeom prst="rect">
            <a:avLst/>
          </a:prstGeom>
        </p:spPr>
      </p:pic>
      <p:sp>
        <p:nvSpPr>
          <p:cNvPr id="3" name="テキスト ボックス 2"/>
          <p:cNvSpPr txBox="1"/>
          <p:nvPr/>
        </p:nvSpPr>
        <p:spPr>
          <a:xfrm>
            <a:off x="83866" y="371430"/>
            <a:ext cx="7285763" cy="369332"/>
          </a:xfrm>
          <a:prstGeom prst="rect">
            <a:avLst/>
          </a:prstGeom>
          <a:noFill/>
        </p:spPr>
        <p:txBody>
          <a:bodyPr wrap="square" rtlCol="0">
            <a:spAutoFit/>
          </a:bodyPr>
          <a:lstStyle/>
          <a:p>
            <a:r>
              <a:rPr kumimoji="1" lang="en-US" altLang="ja-JP" dirty="0"/>
              <a:t>FACE2</a:t>
            </a:r>
            <a:r>
              <a:rPr kumimoji="1" lang="ja-JP" altLang="en-US" dirty="0"/>
              <a:t>　</a:t>
            </a:r>
            <a:r>
              <a:rPr kumimoji="1" lang="en-US" altLang="ja-JP" dirty="0" err="1"/>
              <a:t>KidsDo</a:t>
            </a:r>
            <a:r>
              <a:rPr kumimoji="1" lang="ja-JP" altLang="en-US" dirty="0"/>
              <a:t>のポジショニング</a:t>
            </a:r>
          </a:p>
        </p:txBody>
      </p:sp>
      <p:cxnSp>
        <p:nvCxnSpPr>
          <p:cNvPr id="7" name="直線コネクタ 6"/>
          <p:cNvCxnSpPr/>
          <p:nvPr/>
        </p:nvCxnSpPr>
        <p:spPr>
          <a:xfrm>
            <a:off x="83862" y="800672"/>
            <a:ext cx="8961300" cy="0"/>
          </a:xfrm>
          <a:prstGeom prst="line">
            <a:avLst/>
          </a:prstGeom>
        </p:spPr>
        <p:style>
          <a:lnRef idx="2">
            <a:schemeClr val="accent3"/>
          </a:lnRef>
          <a:fillRef idx="0">
            <a:schemeClr val="accent3"/>
          </a:fillRef>
          <a:effectRef idx="1">
            <a:schemeClr val="accent3"/>
          </a:effectRef>
          <a:fontRef idx="minor">
            <a:schemeClr val="tx1"/>
          </a:fontRef>
        </p:style>
      </p:cxnSp>
      <p:sp>
        <p:nvSpPr>
          <p:cNvPr id="4" name="テキスト ボックス 3"/>
          <p:cNvSpPr txBox="1"/>
          <p:nvPr/>
        </p:nvSpPr>
        <p:spPr>
          <a:xfrm>
            <a:off x="348343" y="6057327"/>
            <a:ext cx="8795657" cy="461665"/>
          </a:xfrm>
          <a:prstGeom prst="rect">
            <a:avLst/>
          </a:prstGeom>
          <a:noFill/>
        </p:spPr>
        <p:txBody>
          <a:bodyPr wrap="square" rtlCol="0">
            <a:spAutoFit/>
          </a:bodyPr>
          <a:lstStyle/>
          <a:p>
            <a:r>
              <a:rPr lang="ja-JP" altLang="en-US" sz="2400" b="1" dirty="0"/>
              <a:t>「</a:t>
            </a:r>
            <a:r>
              <a:rPr lang="en-US" altLang="ja-JP" sz="2400" b="1" dirty="0" err="1"/>
              <a:t>KidsDo</a:t>
            </a:r>
            <a:r>
              <a:rPr lang="ja-JP" altLang="en-US" sz="2400" b="1" dirty="0"/>
              <a:t>」には競合誌は存在しません。</a:t>
            </a:r>
            <a:endParaRPr lang="en-US" altLang="ja-JP" sz="2400" b="1" dirty="0"/>
          </a:p>
        </p:txBody>
      </p:sp>
      <p:cxnSp>
        <p:nvCxnSpPr>
          <p:cNvPr id="10" name="直線コネクタ 9"/>
          <p:cNvCxnSpPr/>
          <p:nvPr/>
        </p:nvCxnSpPr>
        <p:spPr>
          <a:xfrm>
            <a:off x="1872342" y="3320143"/>
            <a:ext cx="536665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a:off x="4533899" y="1180487"/>
            <a:ext cx="21771" cy="4539343"/>
          </a:xfrm>
          <a:prstGeom prst="line">
            <a:avLst/>
          </a:prstGeom>
        </p:spPr>
        <p:style>
          <a:lnRef idx="2">
            <a:schemeClr val="accent1"/>
          </a:lnRef>
          <a:fillRef idx="0">
            <a:schemeClr val="accent1"/>
          </a:fillRef>
          <a:effectRef idx="1">
            <a:schemeClr val="accent1"/>
          </a:effectRef>
          <a:fontRef idx="minor">
            <a:schemeClr val="tx1"/>
          </a:fontRef>
        </p:style>
      </p:cxnSp>
      <p:sp>
        <p:nvSpPr>
          <p:cNvPr id="18" name="正方形/長方形 17"/>
          <p:cNvSpPr/>
          <p:nvPr/>
        </p:nvSpPr>
        <p:spPr>
          <a:xfrm>
            <a:off x="4572000" y="1007370"/>
            <a:ext cx="1872343" cy="55517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a:solidFill>
                  <a:schemeClr val="tx1"/>
                </a:solidFill>
              </a:rPr>
              <a:t>親子で利用</a:t>
            </a:r>
          </a:p>
        </p:txBody>
      </p:sp>
      <p:sp>
        <p:nvSpPr>
          <p:cNvPr id="19" name="正方形/長方形 18"/>
          <p:cNvSpPr/>
          <p:nvPr/>
        </p:nvSpPr>
        <p:spPr>
          <a:xfrm>
            <a:off x="83866" y="2656155"/>
            <a:ext cx="1872343" cy="55517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a:solidFill>
                  <a:schemeClr val="tx1"/>
                </a:solidFill>
              </a:rPr>
              <a:t>広告量が少ない</a:t>
            </a:r>
          </a:p>
        </p:txBody>
      </p:sp>
      <p:sp>
        <p:nvSpPr>
          <p:cNvPr id="20" name="正方形/長方形 19"/>
          <p:cNvSpPr/>
          <p:nvPr/>
        </p:nvSpPr>
        <p:spPr>
          <a:xfrm>
            <a:off x="4596493" y="5182214"/>
            <a:ext cx="1872343" cy="55517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tx1"/>
                </a:solidFill>
              </a:rPr>
              <a:t>親が利用</a:t>
            </a:r>
            <a:endParaRPr kumimoji="1" lang="ja-JP" altLang="en-US" dirty="0">
              <a:solidFill>
                <a:schemeClr val="tx1"/>
              </a:solidFill>
            </a:endParaRPr>
          </a:p>
        </p:txBody>
      </p:sp>
      <p:sp>
        <p:nvSpPr>
          <p:cNvPr id="21" name="正方形/長方形 20"/>
          <p:cNvSpPr/>
          <p:nvPr/>
        </p:nvSpPr>
        <p:spPr>
          <a:xfrm>
            <a:off x="6890656" y="2677887"/>
            <a:ext cx="1872343" cy="55517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a:solidFill>
                  <a:schemeClr val="tx1"/>
                </a:solidFill>
              </a:rPr>
              <a:t>広告量が多い</a:t>
            </a:r>
          </a:p>
        </p:txBody>
      </p:sp>
      <p:sp>
        <p:nvSpPr>
          <p:cNvPr id="22" name="円/楕円 21"/>
          <p:cNvSpPr/>
          <p:nvPr/>
        </p:nvSpPr>
        <p:spPr>
          <a:xfrm>
            <a:off x="5786437" y="4196443"/>
            <a:ext cx="2905124" cy="117627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a:t>一般の子育て　　フリーペーパー</a:t>
            </a:r>
          </a:p>
        </p:txBody>
      </p:sp>
      <p:sp>
        <p:nvSpPr>
          <p:cNvPr id="24" name="円/楕円 23"/>
          <p:cNvSpPr/>
          <p:nvPr/>
        </p:nvSpPr>
        <p:spPr>
          <a:xfrm>
            <a:off x="1476033" y="4433914"/>
            <a:ext cx="2525488" cy="1025885"/>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a:t>行政広報誌</a:t>
            </a:r>
          </a:p>
        </p:txBody>
      </p:sp>
      <p:sp>
        <p:nvSpPr>
          <p:cNvPr id="25" name="円/楕円 24"/>
          <p:cNvSpPr/>
          <p:nvPr/>
        </p:nvSpPr>
        <p:spPr>
          <a:xfrm>
            <a:off x="1529781" y="1086819"/>
            <a:ext cx="2427515" cy="1044285"/>
          </a:xfrm>
          <a:prstGeom prst="ellipse">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err="1"/>
              <a:t>KidsdDo</a:t>
            </a:r>
            <a:endParaRPr kumimoji="1" lang="ja-JP" altLang="en-US" dirty="0"/>
          </a:p>
        </p:txBody>
      </p:sp>
    </p:spTree>
    <p:extLst>
      <p:ext uri="{BB962C8B-B14F-4D97-AF65-F5344CB8AC3E}">
        <p14:creationId xmlns:p14="http://schemas.microsoft.com/office/powerpoint/2010/main" val="3005308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0"/>
            <a:ext cx="9144000" cy="256478"/>
          </a:xfrm>
          <a:prstGeom prst="rect">
            <a:avLst/>
          </a:prstGeom>
        </p:spPr>
      </p:pic>
      <p:pic>
        <p:nvPicPr>
          <p:cNvPr id="5" name="図 4"/>
          <p:cNvPicPr>
            <a:picLocks noChangeAspect="1"/>
          </p:cNvPicPr>
          <p:nvPr/>
        </p:nvPicPr>
        <p:blipFill>
          <a:blip r:embed="rId2"/>
          <a:stretch>
            <a:fillRect/>
          </a:stretch>
        </p:blipFill>
        <p:spPr>
          <a:xfrm>
            <a:off x="0" y="6601522"/>
            <a:ext cx="9144000" cy="256478"/>
          </a:xfrm>
          <a:prstGeom prst="rect">
            <a:avLst/>
          </a:prstGeom>
        </p:spPr>
      </p:pic>
      <p:sp>
        <p:nvSpPr>
          <p:cNvPr id="3" name="テキスト ボックス 2"/>
          <p:cNvSpPr txBox="1"/>
          <p:nvPr/>
        </p:nvSpPr>
        <p:spPr>
          <a:xfrm>
            <a:off x="83866" y="371430"/>
            <a:ext cx="7285763" cy="369332"/>
          </a:xfrm>
          <a:prstGeom prst="rect">
            <a:avLst/>
          </a:prstGeom>
          <a:noFill/>
        </p:spPr>
        <p:txBody>
          <a:bodyPr wrap="square" rtlCol="0">
            <a:spAutoFit/>
          </a:bodyPr>
          <a:lstStyle/>
          <a:p>
            <a:r>
              <a:rPr kumimoji="1" lang="en-US" altLang="ja-JP" dirty="0"/>
              <a:t>FACE3</a:t>
            </a:r>
            <a:r>
              <a:rPr kumimoji="1" lang="ja-JP" altLang="en-US" dirty="0"/>
              <a:t>　子供が両親と遊ぶきっかけを作る知育媒体</a:t>
            </a:r>
          </a:p>
        </p:txBody>
      </p:sp>
      <p:cxnSp>
        <p:nvCxnSpPr>
          <p:cNvPr id="7" name="直線コネクタ 6"/>
          <p:cNvCxnSpPr/>
          <p:nvPr/>
        </p:nvCxnSpPr>
        <p:spPr>
          <a:xfrm>
            <a:off x="83862" y="800672"/>
            <a:ext cx="8961300" cy="0"/>
          </a:xfrm>
          <a:prstGeom prst="line">
            <a:avLst/>
          </a:prstGeom>
        </p:spPr>
        <p:style>
          <a:lnRef idx="2">
            <a:schemeClr val="accent3"/>
          </a:lnRef>
          <a:fillRef idx="0">
            <a:schemeClr val="accent3"/>
          </a:fillRef>
          <a:effectRef idx="1">
            <a:schemeClr val="accent3"/>
          </a:effectRef>
          <a:fontRef idx="minor">
            <a:schemeClr val="tx1"/>
          </a:fontRef>
        </p:style>
      </p:cxnSp>
      <p:sp>
        <p:nvSpPr>
          <p:cNvPr id="4" name="テキスト ボックス 3"/>
          <p:cNvSpPr txBox="1"/>
          <p:nvPr/>
        </p:nvSpPr>
        <p:spPr>
          <a:xfrm>
            <a:off x="365544" y="1284956"/>
            <a:ext cx="8397935" cy="5201424"/>
          </a:xfrm>
          <a:prstGeom prst="rect">
            <a:avLst/>
          </a:prstGeom>
          <a:noFill/>
        </p:spPr>
        <p:txBody>
          <a:bodyPr wrap="square" rtlCol="0">
            <a:spAutoFit/>
          </a:bodyPr>
          <a:lstStyle/>
          <a:p>
            <a:r>
              <a:rPr lang="ja-JP" altLang="en-US" sz="2400" b="1" dirty="0"/>
              <a:t>パパ、今日は「</a:t>
            </a:r>
            <a:r>
              <a:rPr lang="en-US" altLang="ja-JP" sz="2400" b="1" dirty="0" err="1"/>
              <a:t>KidsDo</a:t>
            </a:r>
            <a:r>
              <a:rPr lang="ja-JP" altLang="en-US" sz="2400" b="1" dirty="0"/>
              <a:t>」であそぼうよ。</a:t>
            </a:r>
            <a:endParaRPr lang="en-US" altLang="ja-JP" sz="2400" b="1" dirty="0"/>
          </a:p>
          <a:p>
            <a:endParaRPr kumimoji="1" lang="en-US" altLang="ja-JP" dirty="0"/>
          </a:p>
          <a:p>
            <a:r>
              <a:rPr lang="ja-JP" altLang="en-US" sz="2400" b="1" dirty="0"/>
              <a:t>ママ、「</a:t>
            </a:r>
            <a:r>
              <a:rPr lang="en-US" altLang="ja-JP" sz="2400" b="1" dirty="0" err="1"/>
              <a:t>KidsDo</a:t>
            </a:r>
            <a:r>
              <a:rPr lang="ja-JP" altLang="en-US" sz="2400" b="1" dirty="0"/>
              <a:t>」の最新号だよ。今から一緒にやろうよ。</a:t>
            </a:r>
            <a:endParaRPr lang="en-US" altLang="ja-JP" sz="2400" b="1" dirty="0"/>
          </a:p>
          <a:p>
            <a:endParaRPr kumimoji="1" lang="en-US" altLang="ja-JP" dirty="0"/>
          </a:p>
          <a:p>
            <a:r>
              <a:rPr lang="ja-JP" altLang="en-US" dirty="0"/>
              <a:t>我々が目指すのは、子供が「</a:t>
            </a:r>
            <a:r>
              <a:rPr lang="en-US" altLang="ja-JP" dirty="0" err="1"/>
              <a:t>KidsDo</a:t>
            </a:r>
            <a:r>
              <a:rPr lang="ja-JP" altLang="en-US" dirty="0"/>
              <a:t>」を通じて両親とのコミュニケーションが行えて、更には親子が楽しめる知育媒体の開発です。</a:t>
            </a:r>
            <a:endParaRPr lang="en-US" altLang="ja-JP" dirty="0"/>
          </a:p>
          <a:p>
            <a:endParaRPr kumimoji="1" lang="en-US" altLang="ja-JP" dirty="0"/>
          </a:p>
          <a:p>
            <a:r>
              <a:rPr lang="ja-JP" altLang="en-US" dirty="0"/>
              <a:t>私どもの目指す世界が確立出来たなら、下記媒体価値が実現します。</a:t>
            </a:r>
            <a:endParaRPr lang="en-US" altLang="ja-JP" dirty="0"/>
          </a:p>
          <a:p>
            <a:endParaRPr lang="en-US" altLang="ja-JP" dirty="0"/>
          </a:p>
          <a:p>
            <a:r>
              <a:rPr kumimoji="1" lang="ja-JP" altLang="en-US" sz="4000" dirty="0"/>
              <a:t>「視認率</a:t>
            </a:r>
            <a:r>
              <a:rPr kumimoji="1" lang="ja-JP" altLang="en-US" sz="4000" dirty="0">
                <a:solidFill>
                  <a:srgbClr val="FF0000"/>
                </a:solidFill>
              </a:rPr>
              <a:t>１００％</a:t>
            </a:r>
            <a:r>
              <a:rPr kumimoji="1" lang="ja-JP" altLang="en-US" sz="4000" dirty="0"/>
              <a:t>」</a:t>
            </a:r>
            <a:endParaRPr kumimoji="1" lang="en-US" altLang="ja-JP" sz="4000" dirty="0"/>
          </a:p>
          <a:p>
            <a:r>
              <a:rPr kumimoji="1" lang="ja-JP" altLang="en-US" sz="4000" dirty="0"/>
              <a:t>「リードタイム</a:t>
            </a:r>
            <a:r>
              <a:rPr kumimoji="1" lang="ja-JP" altLang="en-US" sz="4000" dirty="0">
                <a:solidFill>
                  <a:srgbClr val="FF0000"/>
                </a:solidFill>
              </a:rPr>
              <a:t>最長</a:t>
            </a:r>
            <a:r>
              <a:rPr kumimoji="1" lang="ja-JP" altLang="en-US" sz="4000" dirty="0"/>
              <a:t>」</a:t>
            </a:r>
            <a:endParaRPr kumimoji="1" lang="en-US" altLang="ja-JP" sz="4000" dirty="0"/>
          </a:p>
          <a:p>
            <a:endParaRPr lang="en-US" altLang="ja-JP" dirty="0"/>
          </a:p>
          <a:p>
            <a:endParaRPr lang="en-US" altLang="ja-JP" dirty="0"/>
          </a:p>
          <a:p>
            <a:r>
              <a:rPr kumimoji="1" lang="en-US" altLang="ja-JP" sz="2400" b="1" dirty="0"/>
              <a:t>1</a:t>
            </a:r>
            <a:r>
              <a:rPr kumimoji="1" lang="ja-JP" altLang="en-US" sz="2400" b="1" dirty="0"/>
              <a:t>年目は採算度外視でコンテンツの充実を徹底して進めます。</a:t>
            </a:r>
            <a:endParaRPr kumimoji="1" lang="en-US" altLang="ja-JP" sz="2400" b="1" dirty="0"/>
          </a:p>
          <a:p>
            <a:endParaRPr kumimoji="1" lang="ja-JP" altLang="en-US" dirty="0"/>
          </a:p>
        </p:txBody>
      </p:sp>
    </p:spTree>
    <p:extLst>
      <p:ext uri="{BB962C8B-B14F-4D97-AF65-F5344CB8AC3E}">
        <p14:creationId xmlns:p14="http://schemas.microsoft.com/office/powerpoint/2010/main" val="1936159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0"/>
            <a:ext cx="9144000" cy="256478"/>
          </a:xfrm>
          <a:prstGeom prst="rect">
            <a:avLst/>
          </a:prstGeom>
        </p:spPr>
      </p:pic>
      <p:pic>
        <p:nvPicPr>
          <p:cNvPr id="5" name="図 4"/>
          <p:cNvPicPr>
            <a:picLocks noChangeAspect="1"/>
          </p:cNvPicPr>
          <p:nvPr/>
        </p:nvPicPr>
        <p:blipFill>
          <a:blip r:embed="rId2"/>
          <a:stretch>
            <a:fillRect/>
          </a:stretch>
        </p:blipFill>
        <p:spPr>
          <a:xfrm>
            <a:off x="0" y="6601522"/>
            <a:ext cx="9144000" cy="256478"/>
          </a:xfrm>
          <a:prstGeom prst="rect">
            <a:avLst/>
          </a:prstGeom>
        </p:spPr>
      </p:pic>
      <p:sp>
        <p:nvSpPr>
          <p:cNvPr id="3" name="テキスト ボックス 2"/>
          <p:cNvSpPr txBox="1"/>
          <p:nvPr/>
        </p:nvSpPr>
        <p:spPr>
          <a:xfrm>
            <a:off x="83866" y="371430"/>
            <a:ext cx="7285763" cy="369332"/>
          </a:xfrm>
          <a:prstGeom prst="rect">
            <a:avLst/>
          </a:prstGeom>
          <a:noFill/>
        </p:spPr>
        <p:txBody>
          <a:bodyPr wrap="square" rtlCol="0">
            <a:spAutoFit/>
          </a:bodyPr>
          <a:lstStyle/>
          <a:p>
            <a:r>
              <a:rPr kumimoji="1" lang="en-US" altLang="ja-JP" dirty="0"/>
              <a:t>FACE4</a:t>
            </a:r>
            <a:r>
              <a:rPr kumimoji="1" lang="ja-JP" altLang="en-US" dirty="0"/>
              <a:t>　広告出稿時の広告主様のメリット</a:t>
            </a:r>
          </a:p>
        </p:txBody>
      </p:sp>
      <p:cxnSp>
        <p:nvCxnSpPr>
          <p:cNvPr id="7" name="直線コネクタ 6"/>
          <p:cNvCxnSpPr/>
          <p:nvPr/>
        </p:nvCxnSpPr>
        <p:spPr>
          <a:xfrm>
            <a:off x="83862" y="800672"/>
            <a:ext cx="8961300" cy="0"/>
          </a:xfrm>
          <a:prstGeom prst="line">
            <a:avLst/>
          </a:prstGeom>
        </p:spPr>
        <p:style>
          <a:lnRef idx="2">
            <a:schemeClr val="accent3"/>
          </a:lnRef>
          <a:fillRef idx="0">
            <a:schemeClr val="accent3"/>
          </a:fillRef>
          <a:effectRef idx="1">
            <a:schemeClr val="accent3"/>
          </a:effectRef>
          <a:fontRef idx="minor">
            <a:schemeClr val="tx1"/>
          </a:fontRef>
        </p:style>
      </p:cxnSp>
      <p:sp>
        <p:nvSpPr>
          <p:cNvPr id="4" name="テキスト ボックス 3"/>
          <p:cNvSpPr txBox="1"/>
          <p:nvPr/>
        </p:nvSpPr>
        <p:spPr>
          <a:xfrm>
            <a:off x="235600" y="1131986"/>
            <a:ext cx="8657824" cy="5078313"/>
          </a:xfrm>
          <a:prstGeom prst="rect">
            <a:avLst/>
          </a:prstGeom>
          <a:noFill/>
        </p:spPr>
        <p:txBody>
          <a:bodyPr wrap="square" rtlCol="0">
            <a:spAutoFit/>
          </a:bodyPr>
          <a:lstStyle/>
          <a:p>
            <a:r>
              <a:rPr lang="en-US" altLang="ja-JP" sz="2400" dirty="0"/>
              <a:t>1</a:t>
            </a:r>
            <a:r>
              <a:rPr lang="ja-JP" altLang="en-US" sz="2400" dirty="0" err="1"/>
              <a:t>．</a:t>
            </a:r>
            <a:r>
              <a:rPr lang="ja-JP" altLang="en-US" sz="2400" dirty="0"/>
              <a:t>広告ページが少ない為、広告が必ず目立ちます</a:t>
            </a:r>
            <a:endParaRPr lang="en-US" altLang="ja-JP" sz="2400" dirty="0"/>
          </a:p>
          <a:p>
            <a:r>
              <a:rPr lang="ja-JP" altLang="en-US" u="sng" dirty="0"/>
              <a:t>当社は編集方針として、広告ページ数は編集記事の</a:t>
            </a:r>
            <a:r>
              <a:rPr lang="en-US" altLang="ja-JP" u="sng" dirty="0">
                <a:solidFill>
                  <a:srgbClr val="FF0000"/>
                </a:solidFill>
              </a:rPr>
              <a:t>1.5</a:t>
            </a:r>
            <a:r>
              <a:rPr lang="ja-JP" altLang="en-US" u="sng" dirty="0">
                <a:solidFill>
                  <a:srgbClr val="FF0000"/>
                </a:solidFill>
              </a:rPr>
              <a:t>倍</a:t>
            </a:r>
            <a:r>
              <a:rPr lang="ja-JP" altLang="en-US" u="sng" dirty="0"/>
              <a:t>までと決めております。</a:t>
            </a:r>
            <a:endParaRPr lang="en-US" altLang="ja-JP" u="sng" dirty="0"/>
          </a:p>
          <a:p>
            <a:r>
              <a:rPr lang="ja-JP" altLang="en-US" dirty="0"/>
              <a:t>他紙のように広告ページだらけの媒体にはなりません。</a:t>
            </a:r>
            <a:endParaRPr lang="en-US" altLang="ja-JP" dirty="0"/>
          </a:p>
          <a:p>
            <a:r>
              <a:rPr lang="ja-JP" altLang="en-US" dirty="0"/>
              <a:t>広告ページ数予定：５</a:t>
            </a:r>
            <a:r>
              <a:rPr lang="en-US" altLang="ja-JP" dirty="0"/>
              <a:t>-</a:t>
            </a:r>
            <a:r>
              <a:rPr lang="ja-JP" altLang="en-US" dirty="0"/>
              <a:t>９ページ</a:t>
            </a:r>
            <a:endParaRPr lang="en-US" altLang="ja-JP" dirty="0"/>
          </a:p>
          <a:p>
            <a:r>
              <a:rPr lang="ja-JP" altLang="en-US" dirty="0"/>
              <a:t>広告ページが増えすぎてしまった媒体は必ず衰退を迎えます。</a:t>
            </a:r>
            <a:r>
              <a:rPr lang="en-US" altLang="ja-JP" dirty="0"/>
              <a:t>(</a:t>
            </a:r>
            <a:r>
              <a:rPr lang="ja-JP" altLang="en-US" dirty="0"/>
              <a:t>コンテンツ力低下</a:t>
            </a:r>
            <a:r>
              <a:rPr lang="en-US" altLang="ja-JP" dirty="0"/>
              <a:t>)</a:t>
            </a:r>
          </a:p>
          <a:p>
            <a:r>
              <a:rPr lang="ja-JP" altLang="en-US" dirty="0"/>
              <a:t>当社は広告主様の視点に立ち、広告ページの抑制に努めてまいります。</a:t>
            </a:r>
            <a:endParaRPr lang="en-US" altLang="ja-JP" dirty="0"/>
          </a:p>
          <a:p>
            <a:endParaRPr lang="en-US" altLang="ja-JP" dirty="0"/>
          </a:p>
          <a:p>
            <a:r>
              <a:rPr lang="en-US" altLang="ja-JP" sz="2400" dirty="0"/>
              <a:t>2</a:t>
            </a:r>
            <a:r>
              <a:rPr lang="ja-JP" altLang="en-US" sz="2400" dirty="0" err="1"/>
              <a:t>．</a:t>
            </a:r>
            <a:r>
              <a:rPr lang="ja-JP" altLang="en-US" sz="2400" dirty="0"/>
              <a:t>広告掲載によるブランディング</a:t>
            </a:r>
            <a:endParaRPr lang="en-US" altLang="ja-JP" sz="2400" dirty="0"/>
          </a:p>
          <a:p>
            <a:r>
              <a:rPr lang="ja-JP" altLang="en-US" dirty="0"/>
              <a:t>知育媒体への広告出稿という形ですので、通常のフリーペーパーへの広告掲載と違い、広告主様＝発刊スポンサー企業様という位置づけになります。</a:t>
            </a:r>
            <a:endParaRPr lang="en-US" altLang="ja-JP" dirty="0"/>
          </a:p>
          <a:p>
            <a:r>
              <a:rPr lang="ja-JP" altLang="en-US" dirty="0"/>
              <a:t>長期掲載を頂くことで、掲載企業様のイメージアップに必ず繋がります。</a:t>
            </a:r>
            <a:endParaRPr lang="en-US" altLang="ja-JP" dirty="0"/>
          </a:p>
          <a:p>
            <a:r>
              <a:rPr lang="ja-JP" altLang="en-US" dirty="0"/>
              <a:t>（広告主様は業種等で制限があり、広告審査で掲載</a:t>
            </a:r>
            <a:r>
              <a:rPr lang="en-US" altLang="ja-JP" dirty="0"/>
              <a:t>NG</a:t>
            </a:r>
            <a:r>
              <a:rPr lang="ja-JP" altLang="en-US" dirty="0"/>
              <a:t>となる場合もあります。）</a:t>
            </a:r>
            <a:endParaRPr lang="en-US" altLang="ja-JP" dirty="0"/>
          </a:p>
          <a:p>
            <a:endParaRPr lang="en-US" altLang="ja-JP" dirty="0"/>
          </a:p>
          <a:p>
            <a:r>
              <a:rPr lang="en-US" altLang="ja-JP" sz="2400" dirty="0"/>
              <a:t>3</a:t>
            </a:r>
            <a:r>
              <a:rPr lang="ja-JP" altLang="en-US" sz="2400" dirty="0" err="1"/>
              <a:t>．</a:t>
            </a:r>
            <a:r>
              <a:rPr lang="ja-JP" altLang="en-US" sz="2400" dirty="0"/>
              <a:t>モバイルアプリケーションによる集客効果</a:t>
            </a:r>
            <a:endParaRPr lang="en-US" altLang="ja-JP" sz="2400" dirty="0"/>
          </a:p>
          <a:p>
            <a:r>
              <a:rPr lang="ja-JP" altLang="en-US" dirty="0"/>
              <a:t>紙媒体による広告効果は今後落ち込んでまいります。</a:t>
            </a:r>
            <a:endParaRPr lang="en-US" altLang="ja-JP" dirty="0"/>
          </a:p>
          <a:p>
            <a:r>
              <a:rPr lang="ja-JP" altLang="en-US" dirty="0"/>
              <a:t>紙媒体に加え、</a:t>
            </a:r>
            <a:r>
              <a:rPr lang="en-US" altLang="ja-JP" dirty="0"/>
              <a:t>WEB</a:t>
            </a:r>
            <a:r>
              <a:rPr lang="ja-JP" altLang="en-US" dirty="0"/>
              <a:t>とモバイルアプリを絡めた販売促進が求められます。</a:t>
            </a:r>
            <a:endParaRPr lang="en-US" altLang="ja-JP" dirty="0"/>
          </a:p>
          <a:p>
            <a:r>
              <a:rPr lang="ja-JP" altLang="en-US" dirty="0"/>
              <a:t>弊社は既にモバイルアプリを立ち上げ、会員募集を随時進めています。</a:t>
            </a:r>
            <a:endParaRPr lang="en-US" altLang="ja-JP" dirty="0"/>
          </a:p>
        </p:txBody>
      </p:sp>
    </p:spTree>
    <p:extLst>
      <p:ext uri="{BB962C8B-B14F-4D97-AF65-F5344CB8AC3E}">
        <p14:creationId xmlns:p14="http://schemas.microsoft.com/office/powerpoint/2010/main" val="1565239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0"/>
            <a:ext cx="9144000" cy="256478"/>
          </a:xfrm>
          <a:prstGeom prst="rect">
            <a:avLst/>
          </a:prstGeom>
        </p:spPr>
      </p:pic>
      <p:pic>
        <p:nvPicPr>
          <p:cNvPr id="5" name="図 4"/>
          <p:cNvPicPr>
            <a:picLocks noChangeAspect="1"/>
          </p:cNvPicPr>
          <p:nvPr/>
        </p:nvPicPr>
        <p:blipFill>
          <a:blip r:embed="rId2"/>
          <a:stretch>
            <a:fillRect/>
          </a:stretch>
        </p:blipFill>
        <p:spPr>
          <a:xfrm>
            <a:off x="0" y="6601522"/>
            <a:ext cx="9144000" cy="256478"/>
          </a:xfrm>
          <a:prstGeom prst="rect">
            <a:avLst/>
          </a:prstGeom>
        </p:spPr>
      </p:pic>
      <p:sp>
        <p:nvSpPr>
          <p:cNvPr id="3" name="テキスト ボックス 2"/>
          <p:cNvSpPr txBox="1"/>
          <p:nvPr/>
        </p:nvSpPr>
        <p:spPr>
          <a:xfrm>
            <a:off x="83866" y="371430"/>
            <a:ext cx="6996523" cy="369332"/>
          </a:xfrm>
          <a:prstGeom prst="rect">
            <a:avLst/>
          </a:prstGeom>
          <a:noFill/>
        </p:spPr>
        <p:txBody>
          <a:bodyPr wrap="square" rtlCol="0">
            <a:spAutoFit/>
          </a:bodyPr>
          <a:lstStyle/>
          <a:p>
            <a:r>
              <a:rPr kumimoji="1" lang="en-US" altLang="ja-JP" dirty="0"/>
              <a:t>FACE5</a:t>
            </a:r>
            <a:r>
              <a:rPr kumimoji="1" lang="ja-JP" altLang="en-US" dirty="0"/>
              <a:t>　消費行動プロセスの変遷</a:t>
            </a:r>
          </a:p>
        </p:txBody>
      </p:sp>
      <p:cxnSp>
        <p:nvCxnSpPr>
          <p:cNvPr id="7" name="直線コネクタ 6"/>
          <p:cNvCxnSpPr/>
          <p:nvPr/>
        </p:nvCxnSpPr>
        <p:spPr>
          <a:xfrm>
            <a:off x="83862" y="800672"/>
            <a:ext cx="8961300" cy="0"/>
          </a:xfrm>
          <a:prstGeom prst="line">
            <a:avLst/>
          </a:prstGeom>
        </p:spPr>
        <p:style>
          <a:lnRef idx="2">
            <a:schemeClr val="accent3"/>
          </a:lnRef>
          <a:fillRef idx="0">
            <a:schemeClr val="accent3"/>
          </a:fillRef>
          <a:effectRef idx="1">
            <a:schemeClr val="accent3"/>
          </a:effectRef>
          <a:fontRef idx="minor">
            <a:schemeClr val="tx1"/>
          </a:fontRef>
        </p:style>
      </p:cxnSp>
      <p:pic>
        <p:nvPicPr>
          <p:cNvPr id="1028" name="Picture 4" descr="http://shiga-web.com/wordpress/wp-content/uploads/2013/07/AISCEA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512" y="1712675"/>
            <a:ext cx="7780103" cy="3693914"/>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テキスト ボックス 11"/>
          <p:cNvSpPr txBox="1"/>
          <p:nvPr/>
        </p:nvSpPr>
        <p:spPr>
          <a:xfrm>
            <a:off x="312462" y="1160201"/>
            <a:ext cx="5837966" cy="369332"/>
          </a:xfrm>
          <a:prstGeom prst="rect">
            <a:avLst/>
          </a:prstGeom>
          <a:noFill/>
        </p:spPr>
        <p:txBody>
          <a:bodyPr wrap="square" rtlCol="0">
            <a:spAutoFit/>
          </a:bodyPr>
          <a:lstStyle/>
          <a:p>
            <a:r>
              <a:rPr kumimoji="1" lang="en-US" altLang="ja-JP" dirty="0"/>
              <a:t>【</a:t>
            </a:r>
            <a:r>
              <a:rPr kumimoji="1" lang="ja-JP" altLang="en-US" dirty="0"/>
              <a:t>ネット時代における消費者購買プロセスの変遷</a:t>
            </a:r>
            <a:r>
              <a:rPr kumimoji="1" lang="en-US" altLang="ja-JP" dirty="0"/>
              <a:t>】</a:t>
            </a:r>
            <a:endParaRPr kumimoji="1" lang="ja-JP" altLang="en-US" dirty="0"/>
          </a:p>
        </p:txBody>
      </p:sp>
      <p:sp>
        <p:nvSpPr>
          <p:cNvPr id="15" name="テキスト ボックス 14"/>
          <p:cNvSpPr txBox="1"/>
          <p:nvPr/>
        </p:nvSpPr>
        <p:spPr>
          <a:xfrm>
            <a:off x="380993" y="5690770"/>
            <a:ext cx="8273143" cy="461665"/>
          </a:xfrm>
          <a:prstGeom prst="rect">
            <a:avLst/>
          </a:prstGeom>
          <a:noFill/>
        </p:spPr>
        <p:txBody>
          <a:bodyPr wrap="square" rtlCol="0">
            <a:spAutoFit/>
          </a:bodyPr>
          <a:lstStyle/>
          <a:p>
            <a:r>
              <a:rPr lang="ja-JP" altLang="en-US" sz="2400" b="1" dirty="0"/>
              <a:t>紙媒体の情報だけで消費者が物を買う時代は</a:t>
            </a:r>
            <a:r>
              <a:rPr lang="en-US" altLang="ja-JP" sz="2400" b="1" dirty="0"/>
              <a:t>10</a:t>
            </a:r>
            <a:r>
              <a:rPr lang="ja-JP" altLang="en-US" sz="2400" b="1" dirty="0"/>
              <a:t>年前に終焉。</a:t>
            </a:r>
            <a:endParaRPr lang="en-US" altLang="ja-JP" sz="2400" b="1" dirty="0"/>
          </a:p>
        </p:txBody>
      </p:sp>
    </p:spTree>
    <p:extLst>
      <p:ext uri="{BB962C8B-B14F-4D97-AF65-F5344CB8AC3E}">
        <p14:creationId xmlns:p14="http://schemas.microsoft.com/office/powerpoint/2010/main" val="1261058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0" y="0"/>
            <a:ext cx="9144000" cy="256478"/>
          </a:xfrm>
          <a:prstGeom prst="rect">
            <a:avLst/>
          </a:prstGeom>
        </p:spPr>
      </p:pic>
      <p:pic>
        <p:nvPicPr>
          <p:cNvPr id="5" name="図 4"/>
          <p:cNvPicPr>
            <a:picLocks noChangeAspect="1"/>
          </p:cNvPicPr>
          <p:nvPr/>
        </p:nvPicPr>
        <p:blipFill>
          <a:blip r:embed="rId2"/>
          <a:stretch>
            <a:fillRect/>
          </a:stretch>
        </p:blipFill>
        <p:spPr>
          <a:xfrm>
            <a:off x="0" y="6601522"/>
            <a:ext cx="9144000" cy="256478"/>
          </a:xfrm>
          <a:prstGeom prst="rect">
            <a:avLst/>
          </a:prstGeom>
        </p:spPr>
      </p:pic>
      <p:sp>
        <p:nvSpPr>
          <p:cNvPr id="3" name="テキスト ボックス 2"/>
          <p:cNvSpPr txBox="1"/>
          <p:nvPr/>
        </p:nvSpPr>
        <p:spPr>
          <a:xfrm>
            <a:off x="83866" y="371430"/>
            <a:ext cx="7285763" cy="369332"/>
          </a:xfrm>
          <a:prstGeom prst="rect">
            <a:avLst/>
          </a:prstGeom>
          <a:noFill/>
        </p:spPr>
        <p:txBody>
          <a:bodyPr wrap="square" rtlCol="0">
            <a:spAutoFit/>
          </a:bodyPr>
          <a:lstStyle/>
          <a:p>
            <a:r>
              <a:rPr kumimoji="1" lang="en-US" altLang="ja-JP" dirty="0"/>
              <a:t>FACE6</a:t>
            </a:r>
            <a:r>
              <a:rPr kumimoji="1" lang="ja-JP" altLang="en-US" dirty="0"/>
              <a:t>　当社の強み</a:t>
            </a:r>
          </a:p>
        </p:txBody>
      </p:sp>
      <p:cxnSp>
        <p:nvCxnSpPr>
          <p:cNvPr id="7" name="直線コネクタ 6"/>
          <p:cNvCxnSpPr/>
          <p:nvPr/>
        </p:nvCxnSpPr>
        <p:spPr>
          <a:xfrm>
            <a:off x="83862" y="800672"/>
            <a:ext cx="8961300" cy="0"/>
          </a:xfrm>
          <a:prstGeom prst="line">
            <a:avLst/>
          </a:prstGeom>
        </p:spPr>
        <p:style>
          <a:lnRef idx="2">
            <a:schemeClr val="accent3"/>
          </a:lnRef>
          <a:fillRef idx="0">
            <a:schemeClr val="accent3"/>
          </a:fillRef>
          <a:effectRef idx="1">
            <a:schemeClr val="accent3"/>
          </a:effectRef>
          <a:fontRef idx="minor">
            <a:schemeClr val="tx1"/>
          </a:fontRef>
        </p:style>
      </p:cxnSp>
      <p:sp>
        <p:nvSpPr>
          <p:cNvPr id="4" name="テキスト ボックス 3"/>
          <p:cNvSpPr txBox="1"/>
          <p:nvPr/>
        </p:nvSpPr>
        <p:spPr>
          <a:xfrm>
            <a:off x="235600" y="1123300"/>
            <a:ext cx="8657824" cy="5170646"/>
          </a:xfrm>
          <a:prstGeom prst="rect">
            <a:avLst/>
          </a:prstGeom>
          <a:noFill/>
        </p:spPr>
        <p:txBody>
          <a:bodyPr wrap="square" rtlCol="0">
            <a:spAutoFit/>
          </a:bodyPr>
          <a:lstStyle/>
          <a:p>
            <a:r>
              <a:rPr lang="en-US" altLang="ja-JP" sz="2400" b="1" dirty="0"/>
              <a:t>WEB</a:t>
            </a:r>
            <a:r>
              <a:rPr lang="ja-JP" altLang="en-US" sz="2400" b="1" dirty="0"/>
              <a:t>マーケティングを主体とした企業です。</a:t>
            </a:r>
            <a:endParaRPr lang="en-US" altLang="ja-JP" sz="2400" b="1" dirty="0"/>
          </a:p>
          <a:p>
            <a:endParaRPr lang="en-US" altLang="ja-JP" dirty="0"/>
          </a:p>
          <a:p>
            <a:r>
              <a:rPr lang="en-US" altLang="ja-JP" sz="2400" b="1" dirty="0"/>
              <a:t>1</a:t>
            </a:r>
            <a:r>
              <a:rPr lang="ja-JP" altLang="en-US" sz="2400" b="1" dirty="0" err="1"/>
              <a:t>．</a:t>
            </a:r>
            <a:r>
              <a:rPr lang="ja-JP" altLang="en-US" sz="2400" b="1" dirty="0"/>
              <a:t>ウェブサイト～モバイルアプリまでを自社企画・制作</a:t>
            </a:r>
            <a:endParaRPr lang="en-US" altLang="ja-JP" sz="2400" b="1" dirty="0"/>
          </a:p>
          <a:p>
            <a:r>
              <a:rPr lang="ja-JP" altLang="en-US" dirty="0"/>
              <a:t>当社は創業以来一貫して企業様のマーケティング支援を行ってまいりました。</a:t>
            </a:r>
            <a:endParaRPr lang="en-US" altLang="ja-JP" dirty="0"/>
          </a:p>
          <a:p>
            <a:r>
              <a:rPr lang="en-US" altLang="ja-JP" dirty="0"/>
              <a:t>WEB</a:t>
            </a:r>
            <a:r>
              <a:rPr lang="ja-JP" altLang="en-US" dirty="0"/>
              <a:t>の重要性に早くから着目し、創業当初から</a:t>
            </a:r>
            <a:r>
              <a:rPr lang="en-US" altLang="ja-JP" dirty="0"/>
              <a:t>WEB</a:t>
            </a:r>
            <a:r>
              <a:rPr lang="ja-JP" altLang="en-US" dirty="0"/>
              <a:t>制作～</a:t>
            </a:r>
            <a:r>
              <a:rPr lang="en-US" altLang="ja-JP" dirty="0"/>
              <a:t>WEB</a:t>
            </a:r>
            <a:r>
              <a:rPr lang="ja-JP" altLang="en-US" dirty="0"/>
              <a:t>マーケティングにいたるまで自社スタッフにより制作・運営を行っています。</a:t>
            </a:r>
            <a:endParaRPr lang="en-US" altLang="ja-JP" dirty="0"/>
          </a:p>
          <a:p>
            <a:endParaRPr lang="en-US" altLang="ja-JP" dirty="0"/>
          </a:p>
          <a:p>
            <a:r>
              <a:rPr lang="en-US" altLang="ja-JP" sz="2400" b="1" dirty="0"/>
              <a:t>2</a:t>
            </a:r>
            <a:r>
              <a:rPr lang="ja-JP" altLang="en-US" sz="2400" b="1" dirty="0" err="1"/>
              <a:t>．</a:t>
            </a:r>
            <a:r>
              <a:rPr lang="ja-JP" altLang="en-US" sz="2400" b="1" dirty="0"/>
              <a:t>広島では数少ない</a:t>
            </a:r>
            <a:r>
              <a:rPr lang="en-US" altLang="ja-JP" sz="2400" b="1" dirty="0"/>
              <a:t>Google</a:t>
            </a:r>
            <a:r>
              <a:rPr lang="ja-JP" altLang="en-US" sz="2400" b="1" dirty="0"/>
              <a:t>・</a:t>
            </a:r>
            <a:r>
              <a:rPr lang="en-US" altLang="ja-JP" sz="2400" b="1" dirty="0"/>
              <a:t>Yahoo</a:t>
            </a:r>
            <a:r>
              <a:rPr lang="ja-JP" altLang="en-US" sz="2400" b="1" dirty="0"/>
              <a:t>の認定広告代理店</a:t>
            </a:r>
            <a:endParaRPr lang="en-US" altLang="ja-JP" sz="2400" b="1" dirty="0"/>
          </a:p>
          <a:p>
            <a:r>
              <a:rPr lang="ja-JP" altLang="en-US" dirty="0"/>
              <a:t>当社はネットマーケティングにも精通しており、広島では数少ない</a:t>
            </a:r>
            <a:r>
              <a:rPr lang="en-US" altLang="ja-JP" dirty="0"/>
              <a:t>Google</a:t>
            </a:r>
            <a:r>
              <a:rPr lang="ja-JP" altLang="en-US" dirty="0"/>
              <a:t>と</a:t>
            </a:r>
            <a:r>
              <a:rPr lang="en-US" altLang="ja-JP" dirty="0"/>
              <a:t>Yahoo</a:t>
            </a:r>
            <a:r>
              <a:rPr lang="ja-JP" altLang="en-US" dirty="0"/>
              <a:t>の広告代理店に認定されています。</a:t>
            </a:r>
            <a:endParaRPr lang="en-US" altLang="ja-JP" dirty="0"/>
          </a:p>
          <a:p>
            <a:r>
              <a:rPr lang="ja-JP" altLang="en-US" dirty="0"/>
              <a:t>紙媒体だけではなく、</a:t>
            </a:r>
            <a:r>
              <a:rPr lang="en-US" altLang="ja-JP" dirty="0"/>
              <a:t>WEB</a:t>
            </a:r>
            <a:r>
              <a:rPr lang="ja-JP" altLang="en-US" dirty="0"/>
              <a:t>上の集客活動のご支援もさせて頂きます。</a:t>
            </a:r>
            <a:endParaRPr lang="en-US" altLang="ja-JP" dirty="0"/>
          </a:p>
          <a:p>
            <a:endParaRPr lang="en-US" altLang="ja-JP" dirty="0"/>
          </a:p>
          <a:p>
            <a:r>
              <a:rPr lang="en-US" altLang="ja-JP" sz="2400" b="1" dirty="0"/>
              <a:t>3</a:t>
            </a:r>
            <a:r>
              <a:rPr lang="ja-JP" altLang="en-US" sz="2400" b="1" dirty="0" err="1"/>
              <a:t>．</a:t>
            </a:r>
            <a:r>
              <a:rPr lang="ja-JP" altLang="en-US" sz="2400" b="1" dirty="0"/>
              <a:t>企業様のマーケティングを一気通貫でご支援</a:t>
            </a:r>
            <a:endParaRPr lang="en-US" altLang="ja-JP" sz="2400" b="1" dirty="0"/>
          </a:p>
          <a:p>
            <a:r>
              <a:rPr lang="ja-JP" altLang="en-US" dirty="0"/>
              <a:t>当社は紙媒体である「</a:t>
            </a:r>
            <a:r>
              <a:rPr lang="en-US" altLang="ja-JP" dirty="0" err="1"/>
              <a:t>KidsDo</a:t>
            </a:r>
            <a:r>
              <a:rPr lang="ja-JP" altLang="en-US" dirty="0"/>
              <a:t>」を核として、クライアント企業様の目指すマーケティング活動のほぼ全てをご支援させて頂くことが可能です。</a:t>
            </a:r>
            <a:endParaRPr lang="en-US" altLang="ja-JP" dirty="0"/>
          </a:p>
          <a:p>
            <a:r>
              <a:rPr lang="ja-JP" altLang="en-US" dirty="0"/>
              <a:t>広告販促やマーケティングでお困りの場合は、当社の営業スタッフにまずはご相談下さい。当社のマーケティング担当がご相談に乗らせて頂きます。</a:t>
            </a:r>
            <a:r>
              <a:rPr lang="en-US" altLang="ja-JP" dirty="0"/>
              <a:t>(</a:t>
            </a:r>
            <a:r>
              <a:rPr lang="ja-JP" altLang="en-US" dirty="0"/>
              <a:t>相談無料</a:t>
            </a:r>
            <a:r>
              <a:rPr lang="en-US" altLang="ja-JP" dirty="0"/>
              <a:t>)</a:t>
            </a:r>
          </a:p>
        </p:txBody>
      </p:sp>
    </p:spTree>
    <p:extLst>
      <p:ext uri="{BB962C8B-B14F-4D97-AF65-F5344CB8AC3E}">
        <p14:creationId xmlns:p14="http://schemas.microsoft.com/office/powerpoint/2010/main" val="2614151340"/>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インスピレーション">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1150</TotalTime>
  <Words>799</Words>
  <Application>Microsoft Macintosh PowerPoint</Application>
  <PresentationFormat>画面に合わせる (4:3)</PresentationFormat>
  <Paragraphs>70</Paragraphs>
  <Slides>7</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vt:i4>
      </vt:variant>
    </vt:vector>
  </HeadingPairs>
  <TitlesOfParts>
    <vt:vector size="12" baseType="lpstr">
      <vt:lpstr>メイリオ</vt:lpstr>
      <vt:lpstr>Arial</vt:lpstr>
      <vt:lpstr>Calibri</vt:lpstr>
      <vt:lpstr>News Gothic MT</vt:lpstr>
      <vt:lpstr>ホワイト</vt:lpstr>
      <vt:lpstr>知育に特化した無料学習ノート 「KidsDo」媒体比較資料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INTERLOGIC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Harada Mitsuharu</dc:creator>
  <cp:lastModifiedBy>Microsoft Office User</cp:lastModifiedBy>
  <cp:revision>94</cp:revision>
  <cp:lastPrinted>2015-09-09T12:28:38Z</cp:lastPrinted>
  <dcterms:created xsi:type="dcterms:W3CDTF">2014-08-28T08:59:14Z</dcterms:created>
  <dcterms:modified xsi:type="dcterms:W3CDTF">2022-08-22T14:10:21Z</dcterms:modified>
</cp:coreProperties>
</file>